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890983D-5C71-4CBE-BE1F-BCBD019C3F5D}">
  <a:tblStyle styleId="{B890983D-5C71-4CBE-BE1F-BCBD019C3F5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b9c0508465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b9c0508465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b9c0508465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b9c0508465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b9c050846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b9c050846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b9c0508465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b9c0508465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b9c0508465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b9c0508465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b9c0508465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b9c0508465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382675"/>
            <a:ext cx="8520600" cy="215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latin typeface="Calibri"/>
                <a:ea typeface="Calibri"/>
                <a:cs typeface="Calibri"/>
                <a:sym typeface="Calibri"/>
              </a:rPr>
              <a:t>Duty Of Candour Report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latin typeface="Calibri"/>
                <a:ea typeface="Calibri"/>
                <a:cs typeface="Calibri"/>
                <a:sym typeface="Calibri"/>
              </a:rPr>
              <a:t>2025/26</a:t>
            </a:r>
            <a:endParaRPr b="1"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797650"/>
            <a:ext cx="8520600" cy="9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GB" sz="2080"/>
              <a:t>Written by</a:t>
            </a:r>
            <a:endParaRPr sz="208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en-GB" sz="1280"/>
              <a:t>CHRISTINA BIRTH &amp; HANNAH PAUL SATTA</a:t>
            </a:r>
            <a:endParaRPr sz="1280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t/>
            </a:r>
            <a:endParaRPr sz="1280"/>
          </a:p>
        </p:txBody>
      </p:sp>
      <p:pic>
        <p:nvPicPr>
          <p:cNvPr id="56" name="Google Shape;56;p13" title="Positive Paths RGB LOGO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00100" y="92675"/>
            <a:ext cx="1220224" cy="1220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ctrTitle"/>
          </p:nvPr>
        </p:nvSpPr>
        <p:spPr>
          <a:xfrm>
            <a:off x="311700" y="744575"/>
            <a:ext cx="8520600" cy="699900"/>
          </a:xfrm>
          <a:prstGeom prst="rect">
            <a:avLst/>
          </a:prstGeom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latin typeface="Calibri"/>
                <a:ea typeface="Calibri"/>
                <a:cs typeface="Calibri"/>
                <a:sym typeface="Calibri"/>
              </a:rPr>
              <a:t>About Our Organisation: Supporting Positive Paths CIC</a:t>
            </a:r>
            <a:endParaRPr b="1" sz="2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311700" y="1587500"/>
            <a:ext cx="8520600" cy="3032100"/>
          </a:xfrm>
          <a:prstGeom prst="rect">
            <a:avLst/>
          </a:prstGeom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Between APRIL 2025 and MARCH 2026 ADULT REGISTRATION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supported:-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Adult aged 18+ Years : </a:t>
            </a: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101</a:t>
            </a: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members</a:t>
            </a:r>
            <a:endParaRPr sz="1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Between APRIL 2025 and MARCH 2026 CHILD &amp; YOUNG PEOPLE REGISTRATION supported:-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Total of: 100</a:t>
            </a:r>
            <a:endParaRPr sz="1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Of which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Children aged 0-16 years : 46</a:t>
            </a:r>
            <a:endParaRPr sz="1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b="1"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Youth/adults 16+ : 34 54</a:t>
            </a:r>
            <a:endParaRPr sz="1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We support our members in their own home, in the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community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or within one of our resource spaces in Edinburgh.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STAFFING : 92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ADULT</a:t>
            </a: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REGISTRATION: 41</a:t>
            </a:r>
            <a:endParaRPr sz="1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CHILD &amp; </a:t>
            </a: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YOUNG</a:t>
            </a: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en-GB" sz="1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REGISTRATION : 51</a:t>
            </a:r>
            <a:endParaRPr sz="1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Supporting positive Paths has a Duty Candour Policy that all our staff read as part of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induction and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further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training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throughout the year as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understanding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of the organisations Duty of Candour approaches.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Our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members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have various support needs such as Learning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disabilities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, emotional and sensory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challenges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physical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disabilities.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ctrTitle"/>
          </p:nvPr>
        </p:nvSpPr>
        <p:spPr>
          <a:xfrm>
            <a:off x="311700" y="744575"/>
            <a:ext cx="8520600" cy="699900"/>
          </a:xfrm>
          <a:prstGeom prst="rect">
            <a:avLst/>
          </a:prstGeom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b="1" lang="en-GB" sz="2400">
                <a:latin typeface="Calibri"/>
                <a:ea typeface="Calibri"/>
                <a:cs typeface="Calibri"/>
                <a:sym typeface="Calibri"/>
              </a:rPr>
              <a:t>Incident reporting</a:t>
            </a:r>
            <a:r>
              <a:rPr b="1" lang="en-GB" sz="2400">
                <a:latin typeface="Calibri"/>
                <a:ea typeface="Calibri"/>
                <a:cs typeface="Calibri"/>
                <a:sym typeface="Calibri"/>
              </a:rPr>
              <a:t>: Supporting Positive Paths CIC</a:t>
            </a:r>
            <a:endParaRPr/>
          </a:p>
        </p:txBody>
      </p:sp>
      <p:sp>
        <p:nvSpPr>
          <p:cNvPr id="68" name="Google Shape;68;p15"/>
          <p:cNvSpPr txBox="1"/>
          <p:nvPr>
            <p:ph idx="1" type="subTitle"/>
          </p:nvPr>
        </p:nvSpPr>
        <p:spPr>
          <a:xfrm>
            <a:off x="311700" y="1651000"/>
            <a:ext cx="8520600" cy="1206600"/>
          </a:xfrm>
          <a:prstGeom prst="rect">
            <a:avLst/>
          </a:prstGeom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All health and social care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services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in Scotland must provide an Annual duty of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candour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report for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services. 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As a Care At Home provider this information is reviewed by the Care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Inspectorate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published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in our newsletter and on our website annually.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Google Shape;73;p16"/>
          <p:cNvGraphicFramePr/>
          <p:nvPr/>
        </p:nvGraphicFramePr>
        <p:xfrm>
          <a:off x="952500" y="476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{B890983D-5C71-4CBE-BE1F-BCBD019C3F5D}</a:tableStyleId>
              </a:tblPr>
              <a:tblGrid>
                <a:gridCol w="5286375"/>
                <a:gridCol w="19526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Type of unexpected or unintended incident </a:t>
                      </a:r>
                      <a:endParaRPr b="1" sz="13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Number of times this </a:t>
                      </a:r>
                      <a:r>
                        <a:rPr b="1" lang="en-GB" sz="1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happened</a:t>
                      </a:r>
                      <a:endParaRPr b="1" sz="12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Someone has died 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Someone has permanently less bodily, sensory, motor, physiologic or intellectual functions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Someone’s treatment has an increased because of harm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structure of someone body changes because of harm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Someone life expectancy becomes shorter because of harm 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Someone sensory, moto or intellectual functions us impaired for 28 days or more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9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Someone experienced pain or psychological harm for 28 days or more 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person needed health treatment in order to prevent dying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 person needing </a:t>
                      </a: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health</a:t>
                      </a: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treatment in order to prevent other injuries 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  <a:tr h="3473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Services provided to an individual where delayed due to Covid 19 or </a:t>
                      </a: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similar</a:t>
                      </a: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health </a:t>
                      </a: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epidemics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2120">
                <a:latin typeface="Calibri"/>
                <a:ea typeface="Calibri"/>
                <a:cs typeface="Calibri"/>
                <a:sym typeface="Calibri"/>
              </a:rPr>
              <a:t>Our Policy and process</a:t>
            </a:r>
            <a:endParaRPr sz="212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Review of our safeguarding systems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demonstrate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good lines of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communication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for staff to report concerns.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We have two registrations: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-310833" lvl="0" marL="457200" rtl="0" algn="l">
              <a:spcBef>
                <a:spcPts val="120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Adults care at Home with support services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-310833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Child &amp; Youth care at home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services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Each registration has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own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Registered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manager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and team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structure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for supporting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.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Both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services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follow clear reporting of any incidents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which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includes guides on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informing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governing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bodies as required and ensuring the relevant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Council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made aware.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Policies include a strong procedure for identifying and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reporting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incidents as well as how to support staff and service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users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affected by the incident.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All Policies and procedures are reviewed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annually.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I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f an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incident has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occurred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which directly impacts the policies and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procedures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in place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, these will be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reviewed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outwith the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annual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review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ensure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they are fit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for purpose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and provide a high quality of guidance and support.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50">
                <a:latin typeface="Calibri"/>
                <a:ea typeface="Calibri"/>
                <a:cs typeface="Calibri"/>
                <a:sym typeface="Calibri"/>
              </a:rPr>
              <a:t>What we have learned</a:t>
            </a:r>
            <a:endParaRPr sz="215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267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1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Continue to review all incidents inline with duty 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of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 candour and report as required.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Annual updating of all risk assessments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Introducing new systems to streamline the way we record and 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monitor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 incidents and accidents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Updating of 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individual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 risk 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assessments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 post incidents as 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required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 and all staff made aware of any updates.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Refining Debrief procedures with the staff team after incidents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Font typeface="Calibri"/>
              <a:buAutoNum type="arabicPeriod"/>
            </a:pPr>
            <a:r>
              <a:rPr lang="en-GB">
                <a:latin typeface="Calibri"/>
                <a:ea typeface="Calibri"/>
                <a:cs typeface="Calibri"/>
                <a:sym typeface="Calibri"/>
              </a:rPr>
              <a:t>Take examples of incidents to Team meetings to review  as Case 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Studies, discussions held on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 what we learned and how to implement steps to prevent in future 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where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possible</a:t>
            </a:r>
            <a:r>
              <a:rPr lang="en-GB">
                <a:latin typeface="Calibri"/>
                <a:ea typeface="Calibri"/>
                <a:cs typeface="Calibri"/>
                <a:sym typeface="Calibri"/>
              </a:rPr>
              <a:t>.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275075" y="452350"/>
            <a:ext cx="8520600" cy="572700"/>
          </a:xfrm>
          <a:prstGeom prst="rect">
            <a:avLst/>
          </a:prstGeom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50">
                <a:latin typeface="Calibri"/>
                <a:ea typeface="Calibri"/>
                <a:cs typeface="Calibri"/>
                <a:sym typeface="Calibri"/>
              </a:rPr>
              <a:t>Duty of candour report 2024/5</a:t>
            </a:r>
            <a:endParaRPr sz="215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If you would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further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information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about our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Duty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of candour 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policy</a:t>
            </a: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 and procedures please contact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Lisa Hunter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Owner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07903962450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400">
                <a:latin typeface="Calibri"/>
                <a:ea typeface="Calibri"/>
                <a:cs typeface="Calibri"/>
                <a:sym typeface="Calibri"/>
              </a:rPr>
              <a:t>office@positivepathscic.com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